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59" r:id="rId2"/>
    <p:sldId id="258" r:id="rId3"/>
    <p:sldId id="256" r:id="rId4"/>
    <p:sldId id="257" r:id="rId5"/>
    <p:sldId id="261" r:id="rId6"/>
    <p:sldId id="264" r:id="rId7"/>
    <p:sldId id="265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B59E-4F59-FBBE-2B87-D95695734403}" v="180" dt="2023-04-18T21:00:59.050"/>
    <p1510:client id="{120243E1-DB71-20DC-37FA-E308F697BAFD}" v="8" dt="2023-04-18T20:32:57.609"/>
    <p1510:client id="{27D65029-7113-F267-7C13-9A47E1A00366}" v="7" dt="2023-04-18T21:05:33.310"/>
    <p1510:client id="{7DE1B1D9-B980-F78C-A54F-4F8B77A0FD75}" v="398" dt="2023-04-17T21:03:07.041"/>
    <p1510:client id="{95C071FB-BE96-566D-7392-7046FCC34105}" v="174" dt="2023-04-19T01:10:58.285"/>
    <p1510:client id="{F093FF3F-1615-AB02-5007-9EAF90F7496B}" v="72" dt="2023-04-19T06:26:02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4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7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9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5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9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7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8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94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57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10" descr="Trzy osoby w słuchawkach używające komputera">
            <a:extLst>
              <a:ext uri="{FF2B5EF4-FFF2-40B4-BE49-F238E27FC236}">
                <a16:creationId xmlns:a16="http://schemas.microsoft.com/office/drawing/2014/main" id="{9966FE6E-065F-D7CD-6C9F-1D3F91409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44" b="718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6B3807-0ACD-5C0D-944B-E77B4049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44414"/>
            <a:ext cx="4953000" cy="2670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cap="all" spc="300" err="1">
                <a:solidFill>
                  <a:srgbClr val="FFFFFF"/>
                </a:solidFill>
                <a:latin typeface="Avenir Next LT Pro"/>
              </a:rPr>
              <a:t>Projektowanie</a:t>
            </a:r>
            <a:r>
              <a:rPr lang="en-US" sz="3700" cap="all" spc="30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3700" cap="all" spc="300" err="1">
                <a:solidFill>
                  <a:srgbClr val="FFFFFF"/>
                </a:solidFill>
                <a:latin typeface="Avenir Next LT Pro"/>
              </a:rPr>
              <a:t>Interfejsu</a:t>
            </a:r>
            <a:r>
              <a:rPr lang="en-US" sz="3700" cap="all" spc="30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3700" cap="all" spc="300" err="1">
                <a:solidFill>
                  <a:srgbClr val="FFFFFF"/>
                </a:solidFill>
                <a:latin typeface="Avenir Next LT Pro"/>
              </a:rPr>
              <a:t>Użytkownika</a:t>
            </a:r>
            <a:br>
              <a:rPr lang="en-US" sz="3700" cap="all" spc="300">
                <a:latin typeface="Avenir Next LT Pro"/>
              </a:rPr>
            </a:br>
            <a:r>
              <a:rPr lang="en-US" sz="3700" cap="all" spc="300">
                <a:solidFill>
                  <a:srgbClr val="FFFFFF"/>
                </a:solidFill>
                <a:latin typeface="Avenir Next LT Pro"/>
              </a:rPr>
              <a:t>Projekt</a:t>
            </a:r>
          </a:p>
        </p:txBody>
      </p:sp>
    </p:spTree>
    <p:extLst>
      <p:ext uri="{BB962C8B-B14F-4D97-AF65-F5344CB8AC3E}">
        <p14:creationId xmlns:p14="http://schemas.microsoft.com/office/powerpoint/2010/main" val="2466383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BA37BD9-4757-4A00-A709-DD3A82EE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Tytuł 47">
            <a:extLst>
              <a:ext uri="{FF2B5EF4-FFF2-40B4-BE49-F238E27FC236}">
                <a16:creationId xmlns:a16="http://schemas.microsoft.com/office/drawing/2014/main" id="{81353A06-080E-86EC-75A3-8DD31D54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1896" cy="1360898"/>
          </a:xfrm>
        </p:spPr>
        <p:txBody>
          <a:bodyPr>
            <a:normAutofit/>
          </a:bodyPr>
          <a:lstStyle/>
          <a:p>
            <a:r>
              <a:rPr lang="pl-PL">
                <a:latin typeface="Avenir Next LT Pro"/>
              </a:rPr>
              <a:t>Koniec</a:t>
            </a:r>
          </a:p>
        </p:txBody>
      </p:sp>
      <p:sp>
        <p:nvSpPr>
          <p:cNvPr id="49" name="Podtytuł 48">
            <a:extLst>
              <a:ext uri="{FF2B5EF4-FFF2-40B4-BE49-F238E27FC236}">
                <a16:creationId xmlns:a16="http://schemas.microsoft.com/office/drawing/2014/main" id="{4AEBD442-0656-A685-F359-479557A2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27625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latin typeface="Avenir Next LT Pro"/>
              </a:rPr>
              <a:t>Dziękujemy za uwagę!</a:t>
            </a:r>
          </a:p>
          <a:p>
            <a:endParaRPr lang="pl-PL">
              <a:latin typeface="Walbaum Display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C696B8-0DAD-40AE-893C-46F77AAB2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4" descr="Machanie ręką z wypełnieniem pełnym">
            <a:extLst>
              <a:ext uri="{FF2B5EF4-FFF2-40B4-BE49-F238E27FC236}">
                <a16:creationId xmlns:a16="http://schemas.microsoft.com/office/drawing/2014/main" id="{2F343F26-74F5-285F-61AE-0D202DBC7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5938" y="2713891"/>
            <a:ext cx="1899137" cy="18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Futboliści na skumulu">
            <a:extLst>
              <a:ext uri="{FF2B5EF4-FFF2-40B4-BE49-F238E27FC236}">
                <a16:creationId xmlns:a16="http://schemas.microsoft.com/office/drawing/2014/main" id="{8A9BC252-A745-513C-EF3B-5C0F218C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87" r="1" b="30526"/>
          <a:stretch/>
        </p:blipFill>
        <p:spPr>
          <a:xfrm>
            <a:off x="866911" y="10"/>
            <a:ext cx="10458178" cy="6857990"/>
          </a:xfrm>
          <a:custGeom>
            <a:avLst/>
            <a:gdLst/>
            <a:ahLst/>
            <a:cxnLst/>
            <a:rect l="l" t="t" r="r" b="b"/>
            <a:pathLst>
              <a:path w="10458178" h="6858000">
                <a:moveTo>
                  <a:pt x="6010593" y="0"/>
                </a:moveTo>
                <a:lnTo>
                  <a:pt x="8228844" y="0"/>
                </a:lnTo>
                <a:lnTo>
                  <a:pt x="8239927" y="0"/>
                </a:lnTo>
                <a:lnTo>
                  <a:pt x="10458178" y="0"/>
                </a:lnTo>
                <a:lnTo>
                  <a:pt x="4447586" y="6858000"/>
                </a:lnTo>
                <a:lnTo>
                  <a:pt x="2229335" y="6858000"/>
                </a:lnTo>
                <a:lnTo>
                  <a:pt x="2218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B99B901-3AA7-BDE1-D040-986B5512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03678"/>
            <a:ext cx="3876793" cy="1799581"/>
          </a:xfrm>
        </p:spPr>
        <p:txBody>
          <a:bodyPr anchor="t">
            <a:normAutofit/>
          </a:bodyPr>
          <a:lstStyle/>
          <a:p>
            <a:r>
              <a:rPr lang="pl-PL">
                <a:latin typeface="Avenir Next LT Pro"/>
              </a:rPr>
              <a:t>Członkowie zespołu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46353B2-C54A-470C-8F7B-7471894E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06675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B57B98-149D-9CED-9AB3-F36AFDB9B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9993" y="3429000"/>
            <a:ext cx="3084871" cy="2743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>
                <a:latin typeface="Avenir Next LT Pro"/>
              </a:rPr>
              <a:t>Katarzyna Stec</a:t>
            </a:r>
            <a:endParaRPr lang="pl-PL"/>
          </a:p>
          <a:p>
            <a:r>
              <a:rPr lang="pl-PL">
                <a:latin typeface="Avenir Next LT Pro"/>
              </a:rPr>
              <a:t>Julian Uziembło</a:t>
            </a:r>
          </a:p>
          <a:p>
            <a:r>
              <a:rPr lang="pl-PL">
                <a:latin typeface="Avenir Next LT Pro"/>
              </a:rPr>
              <a:t>Karol Babik</a:t>
            </a:r>
          </a:p>
          <a:p>
            <a:r>
              <a:rPr lang="pl-PL">
                <a:latin typeface="Avenir Next LT Pro"/>
              </a:rPr>
              <a:t>Konrad Majewski</a:t>
            </a:r>
          </a:p>
        </p:txBody>
      </p:sp>
    </p:spTree>
    <p:extLst>
      <p:ext uri="{BB962C8B-B14F-4D97-AF65-F5344CB8AC3E}">
        <p14:creationId xmlns:p14="http://schemas.microsoft.com/office/powerpoint/2010/main" val="358922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481974"/>
          </a:xfrm>
        </p:spPr>
        <p:txBody>
          <a:bodyPr>
            <a:normAutofit/>
          </a:bodyPr>
          <a:lstStyle/>
          <a:p>
            <a:r>
              <a:rPr lang="pl-PL" err="1">
                <a:latin typeface="Avenir Next LT Pro"/>
                <a:cs typeface="Posterama"/>
              </a:rPr>
              <a:t>Eat</a:t>
            </a:r>
            <a:r>
              <a:rPr lang="pl-PL">
                <a:latin typeface="Avenir Next LT Pro"/>
                <a:cs typeface="Posterama"/>
              </a:rPr>
              <a:t> </a:t>
            </a:r>
            <a:r>
              <a:rPr lang="pl-PL" err="1">
                <a:latin typeface="Avenir Next LT Pro"/>
                <a:cs typeface="Posterama"/>
              </a:rPr>
              <a:t>Upp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r>
              <a:rPr lang="pl-PL">
                <a:latin typeface="Avenir Next LT Pro"/>
              </a:rPr>
              <a:t>Aplikacja Mobilna</a:t>
            </a:r>
          </a:p>
        </p:txBody>
      </p:sp>
      <p:pic>
        <p:nvPicPr>
          <p:cNvPr id="24" name="Picture 3" descr="Food on a table">
            <a:extLst>
              <a:ext uri="{FF2B5EF4-FFF2-40B4-BE49-F238E27FC236}">
                <a16:creationId xmlns:a16="http://schemas.microsoft.com/office/drawing/2014/main" id="{FD2B60E9-3FA4-B1F2-3022-115A79419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1" r="-1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F9A8291-6414-835A-74CC-145CD4B713B2}"/>
              </a:ext>
            </a:extLst>
          </p:cNvPr>
          <p:cNvSpPr txBox="1"/>
          <p:nvPr/>
        </p:nvSpPr>
        <p:spPr>
          <a:xfrm>
            <a:off x="1145682" y="2425520"/>
            <a:ext cx="35121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latin typeface="Avenir Next LT Pro"/>
              </a:rPr>
              <a:t>Czyli jak szybko znaleźć dobrą restaurację w naszej okolicy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D3C498-7651-037B-D5D0-351C7B08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088406" cy="1360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300">
                <a:latin typeface="Avenir Next LT Pro"/>
              </a:rPr>
              <a:t>Nazwa </a:t>
            </a:r>
            <a:r>
              <a:rPr lang="en-US" cap="all" spc="300" err="1">
                <a:latin typeface="Avenir Next LT Pro"/>
              </a:rPr>
              <a:t>kodowa</a:t>
            </a:r>
            <a:r>
              <a:rPr lang="en-US" cap="all" spc="300">
                <a:latin typeface="Avenir Next LT Pro"/>
              </a:rPr>
              <a:t> I co </a:t>
            </a:r>
            <a:r>
              <a:rPr lang="en-US" cap="all" spc="300" err="1">
                <a:latin typeface="Avenir Next LT Pro"/>
              </a:rPr>
              <a:t>się</a:t>
            </a:r>
            <a:r>
              <a:rPr lang="en-US" cap="all" spc="300">
                <a:latin typeface="Avenir Next LT Pro"/>
              </a:rPr>
              <a:t> pod </a:t>
            </a:r>
            <a:r>
              <a:rPr lang="en-US" cap="all" spc="300" err="1">
                <a:latin typeface="Avenir Next LT Pro"/>
              </a:rPr>
              <a:t>nią</a:t>
            </a:r>
            <a:r>
              <a:rPr lang="en-US" cap="all" spc="300">
                <a:latin typeface="Avenir Next LT Pro"/>
              </a:rPr>
              <a:t> </a:t>
            </a:r>
            <a:r>
              <a:rPr lang="en-US" cap="all" spc="300" err="1">
                <a:latin typeface="Avenir Next LT Pro"/>
              </a:rPr>
              <a:t>Kryje</a:t>
            </a:r>
            <a:r>
              <a:rPr lang="en-US" cap="all" spc="300">
                <a:latin typeface="Avenir Next LT Pro"/>
              </a:rPr>
              <a:t> - </a:t>
            </a:r>
            <a:r>
              <a:rPr lang="en-US" cap="all" spc="300" err="1">
                <a:latin typeface="Avenir Next LT Pro"/>
              </a:rPr>
              <a:t>Rzrem</a:t>
            </a:r>
          </a:p>
        </p:txBody>
      </p:sp>
      <p:pic>
        <p:nvPicPr>
          <p:cNvPr id="4" name="Obraz 4" descr="Osoba używająca telefonu komórkowego do robienia zdjęć żywności na płytach, napój i sztućcach na okrągłym stole w kawiarni">
            <a:extLst>
              <a:ext uri="{FF2B5EF4-FFF2-40B4-BE49-F238E27FC236}">
                <a16:creationId xmlns:a16="http://schemas.microsoft.com/office/drawing/2014/main" id="{B1B58EC7-F983-BC17-9C6C-E57FB4955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6" r="12385" b="-1"/>
          <a:stretch/>
        </p:blipFill>
        <p:spPr>
          <a:xfrm>
            <a:off x="4462998" y="10"/>
            <a:ext cx="7729002" cy="6857990"/>
          </a:xfrm>
          <a:custGeom>
            <a:avLst/>
            <a:gdLst/>
            <a:ahLst/>
            <a:cxnLst/>
            <a:rect l="l" t="t" r="r" b="b"/>
            <a:pathLst>
              <a:path w="7729002" h="6858000">
                <a:moveTo>
                  <a:pt x="6878624" y="0"/>
                </a:moveTo>
                <a:lnTo>
                  <a:pt x="7729002" y="0"/>
                </a:lnTo>
                <a:lnTo>
                  <a:pt x="7729002" y="4099788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583730C-A643-953B-EE4E-6E5764BF4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30"/>
            <a:ext cx="5668460" cy="3443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venir Next LT Pro"/>
              </a:rPr>
              <a:t>R - </a:t>
            </a:r>
            <a:r>
              <a:rPr lang="en-US" err="1">
                <a:latin typeface="Avenir Next LT Pro"/>
              </a:rPr>
              <a:t>restauracje</a:t>
            </a:r>
            <a:endParaRPr lang="en-US">
              <a:latin typeface="Avenir Next LT Pro"/>
            </a:endParaRPr>
          </a:p>
          <a:p>
            <a:r>
              <a:rPr lang="en-US">
                <a:latin typeface="Avenir Next LT Pro"/>
              </a:rPr>
              <a:t>Z - </a:t>
            </a:r>
            <a:r>
              <a:rPr lang="en-US" err="1">
                <a:latin typeface="Avenir Next LT Pro"/>
              </a:rPr>
              <a:t>zasięg</a:t>
            </a:r>
            <a:r>
              <a:rPr lang="en-US">
                <a:latin typeface="Avenir Next LT Pro"/>
              </a:rPr>
              <a:t> </a:t>
            </a:r>
          </a:p>
          <a:p>
            <a:r>
              <a:rPr lang="en-US">
                <a:latin typeface="Avenir Next LT Pro"/>
              </a:rPr>
              <a:t>R - </a:t>
            </a:r>
            <a:r>
              <a:rPr lang="en-US" err="1">
                <a:latin typeface="Avenir Next LT Pro"/>
              </a:rPr>
              <a:t>rekomendacje</a:t>
            </a:r>
          </a:p>
          <a:p>
            <a:r>
              <a:rPr lang="en-US">
                <a:latin typeface="Avenir Next LT Pro"/>
              </a:rPr>
              <a:t>E - </a:t>
            </a:r>
            <a:r>
              <a:rPr lang="en-US" err="1">
                <a:latin typeface="Avenir Next LT Pro"/>
              </a:rPr>
              <a:t>eksploracja</a:t>
            </a:r>
          </a:p>
          <a:p>
            <a:r>
              <a:rPr lang="en-US">
                <a:latin typeface="Avenir Next LT Pro"/>
              </a:rPr>
              <a:t>M - </a:t>
            </a:r>
            <a:r>
              <a:rPr lang="en-US" err="1">
                <a:latin typeface="Avenir Next LT Pro"/>
              </a:rPr>
              <a:t>mobilna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D042BA-B482-486E-9E0C-75374069B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BA37BD9-4757-4A00-A709-DD3A82EE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Tytuł 47">
            <a:extLst>
              <a:ext uri="{FF2B5EF4-FFF2-40B4-BE49-F238E27FC236}">
                <a16:creationId xmlns:a16="http://schemas.microsoft.com/office/drawing/2014/main" id="{81353A06-080E-86EC-75A3-8DD31D54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1896" cy="1360898"/>
          </a:xfrm>
        </p:spPr>
        <p:txBody>
          <a:bodyPr>
            <a:normAutofit/>
          </a:bodyPr>
          <a:lstStyle/>
          <a:p>
            <a:r>
              <a:rPr lang="pl-PL">
                <a:latin typeface="Avenir Next LT Pro"/>
              </a:rPr>
              <a:t>Funkcje naszej aplikacji</a:t>
            </a:r>
          </a:p>
        </p:txBody>
      </p:sp>
      <p:sp>
        <p:nvSpPr>
          <p:cNvPr id="49" name="Podtytuł 48">
            <a:extLst>
              <a:ext uri="{FF2B5EF4-FFF2-40B4-BE49-F238E27FC236}">
                <a16:creationId xmlns:a16="http://schemas.microsoft.com/office/drawing/2014/main" id="{4AEBD442-0656-A685-F359-479557A2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27625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latin typeface="Avenir Next LT Pro"/>
              </a:rPr>
              <a:t>Wyszukiwanie restauracji z listy lub po nazwie</a:t>
            </a:r>
          </a:p>
          <a:p>
            <a:r>
              <a:rPr lang="pl-PL">
                <a:latin typeface="Avenir Next LT Pro"/>
              </a:rPr>
              <a:t>Lokalizowanie restauracji</a:t>
            </a:r>
          </a:p>
          <a:p>
            <a:r>
              <a:rPr lang="pl-PL">
                <a:latin typeface="Avenir Next LT Pro"/>
              </a:rPr>
              <a:t>Podstawowe informacje o danej restauracji i jej menu</a:t>
            </a:r>
          </a:p>
          <a:p>
            <a:r>
              <a:rPr lang="pl-PL">
                <a:latin typeface="Avenir Next LT Pro"/>
              </a:rPr>
              <a:t>System rezerwacji stolików</a:t>
            </a:r>
          </a:p>
          <a:p>
            <a:endParaRPr lang="pl-PL"/>
          </a:p>
        </p:txBody>
      </p:sp>
      <p:pic>
        <p:nvPicPr>
          <p:cNvPr id="50" name="Grafika 50" descr="Mapa z pinezką z wypełnieniem pełnym">
            <a:extLst>
              <a:ext uri="{FF2B5EF4-FFF2-40B4-BE49-F238E27FC236}">
                <a16:creationId xmlns:a16="http://schemas.microsoft.com/office/drawing/2014/main" id="{FC899E2D-F02B-02F4-08AB-77E1A97C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7816" y="967859"/>
            <a:ext cx="2212400" cy="2212400"/>
          </a:xfrm>
          <a:prstGeom prst="rect">
            <a:avLst/>
          </a:prstGeom>
        </p:spPr>
      </p:pic>
      <p:pic>
        <p:nvPicPr>
          <p:cNvPr id="53" name="Grafika 54" descr="Pomoc z wypełnieniem pełnym">
            <a:extLst>
              <a:ext uri="{FF2B5EF4-FFF2-40B4-BE49-F238E27FC236}">
                <a16:creationId xmlns:a16="http://schemas.microsoft.com/office/drawing/2014/main" id="{BE154B4D-A6F4-B0BB-43DE-5572D2874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549" y="3528860"/>
            <a:ext cx="2210721" cy="2210721"/>
          </a:xfrm>
          <a:prstGeom prst="rect">
            <a:avLst/>
          </a:prstGeom>
        </p:spPr>
      </p:pic>
      <p:pic>
        <p:nvPicPr>
          <p:cNvPr id="51" name="Grafika 51" descr="Szkło powiększające z wypełnieniem pełnym">
            <a:extLst>
              <a:ext uri="{FF2B5EF4-FFF2-40B4-BE49-F238E27FC236}">
                <a16:creationId xmlns:a16="http://schemas.microsoft.com/office/drawing/2014/main" id="{2A2FF939-A0A3-F9E0-7DD6-A9F2C3C8E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5397" y="1132158"/>
            <a:ext cx="2212400" cy="22124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C696B8-0DAD-40AE-893C-46F77AAB2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a 88">
            <a:extLst>
              <a:ext uri="{FF2B5EF4-FFF2-40B4-BE49-F238E27FC236}">
                <a16:creationId xmlns:a16="http://schemas.microsoft.com/office/drawing/2014/main" id="{58E82319-B424-678E-528B-AA7876AF3D5A}"/>
              </a:ext>
            </a:extLst>
          </p:cNvPr>
          <p:cNvGrpSpPr/>
          <p:nvPr/>
        </p:nvGrpSpPr>
        <p:grpSpPr>
          <a:xfrm>
            <a:off x="9570893" y="3478304"/>
            <a:ext cx="2007067" cy="2024995"/>
            <a:chOff x="9266093" y="3388657"/>
            <a:chExt cx="2571843" cy="2562877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0728F209-67D9-7CBF-5150-BCA58D9D185A}"/>
                </a:ext>
              </a:extLst>
            </p:cNvPr>
            <p:cNvSpPr/>
            <p:nvPr/>
          </p:nvSpPr>
          <p:spPr>
            <a:xfrm>
              <a:off x="9936257" y="4046827"/>
              <a:ext cx="1242593" cy="12451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upa 67">
              <a:extLst>
                <a:ext uri="{FF2B5EF4-FFF2-40B4-BE49-F238E27FC236}">
                  <a16:creationId xmlns:a16="http://schemas.microsoft.com/office/drawing/2014/main" id="{2BA7941B-5196-832E-AEA3-1271E0EA1131}"/>
                </a:ext>
              </a:extLst>
            </p:cNvPr>
            <p:cNvGrpSpPr/>
            <p:nvPr/>
          </p:nvGrpSpPr>
          <p:grpSpPr>
            <a:xfrm>
              <a:off x="10278591" y="3388657"/>
              <a:ext cx="582705" cy="527890"/>
              <a:chOff x="10278591" y="3370728"/>
              <a:chExt cx="582705" cy="527890"/>
            </a:xfrm>
          </p:grpSpPr>
          <p:pic>
            <p:nvPicPr>
              <p:cNvPr id="59" name="Obraz 59">
                <a:extLst>
                  <a:ext uri="{FF2B5EF4-FFF2-40B4-BE49-F238E27FC236}">
                    <a16:creationId xmlns:a16="http://schemas.microsoft.com/office/drawing/2014/main" id="{00F6942D-ED32-FE5E-5F9B-990EC0956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4386" y="3606106"/>
                <a:ext cx="411006" cy="292512"/>
              </a:xfrm>
              <a:prstGeom prst="rect">
                <a:avLst/>
              </a:prstGeom>
            </p:spPr>
          </p:pic>
          <p:sp>
            <p:nvSpPr>
              <p:cNvPr id="62" name="Prostokąt: zaokrąglone rogi 61">
                <a:extLst>
                  <a:ext uri="{FF2B5EF4-FFF2-40B4-BE49-F238E27FC236}">
                    <a16:creationId xmlns:a16="http://schemas.microsoft.com/office/drawing/2014/main" id="{BA9E51AD-6ABD-AAA5-0196-17CC898E5230}"/>
                  </a:ext>
                </a:extLst>
              </p:cNvPr>
              <p:cNvSpPr/>
              <p:nvPr/>
            </p:nvSpPr>
            <p:spPr>
              <a:xfrm>
                <a:off x="10313894" y="3370728"/>
                <a:ext cx="502021" cy="1613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64" name="Prostokąt: zaokrąglone rogi 63">
                <a:extLst>
                  <a:ext uri="{FF2B5EF4-FFF2-40B4-BE49-F238E27FC236}">
                    <a16:creationId xmlns:a16="http://schemas.microsoft.com/office/drawing/2014/main" id="{C692F0DC-CA77-A8D8-CE3A-A96A389DF2E1}"/>
                  </a:ext>
                </a:extLst>
              </p:cNvPr>
              <p:cNvSpPr/>
              <p:nvPr/>
            </p:nvSpPr>
            <p:spPr>
              <a:xfrm rot="20760000">
                <a:off x="10789579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66" name="Prostokąt: zaokrąglone rogi 65">
                <a:extLst>
                  <a:ext uri="{FF2B5EF4-FFF2-40B4-BE49-F238E27FC236}">
                    <a16:creationId xmlns:a16="http://schemas.microsoft.com/office/drawing/2014/main" id="{173433E9-0E62-9EC4-78E5-CC6B08B999C8}"/>
                  </a:ext>
                </a:extLst>
              </p:cNvPr>
              <p:cNvSpPr/>
              <p:nvPr/>
            </p:nvSpPr>
            <p:spPr>
              <a:xfrm rot="960000">
                <a:off x="10278591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grpSp>
          <p:nvGrpSpPr>
            <p:cNvPr id="69" name="Grupa 68">
              <a:extLst>
                <a:ext uri="{FF2B5EF4-FFF2-40B4-BE49-F238E27FC236}">
                  <a16:creationId xmlns:a16="http://schemas.microsoft.com/office/drawing/2014/main" id="{03E367F5-0AFB-057A-F68B-2AC2CDDE996E}"/>
                </a:ext>
              </a:extLst>
            </p:cNvPr>
            <p:cNvGrpSpPr/>
            <p:nvPr/>
          </p:nvGrpSpPr>
          <p:grpSpPr>
            <a:xfrm rot="-5400000">
              <a:off x="9238685" y="4419597"/>
              <a:ext cx="582705" cy="527890"/>
              <a:chOff x="10278591" y="3370728"/>
              <a:chExt cx="582705" cy="527890"/>
            </a:xfrm>
          </p:grpSpPr>
          <p:pic>
            <p:nvPicPr>
              <p:cNvPr id="70" name="Obraz 59">
                <a:extLst>
                  <a:ext uri="{FF2B5EF4-FFF2-40B4-BE49-F238E27FC236}">
                    <a16:creationId xmlns:a16="http://schemas.microsoft.com/office/drawing/2014/main" id="{B99F3CC4-AF2F-9AC6-14D7-F5F0947B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4386" y="3606106"/>
                <a:ext cx="411006" cy="292512"/>
              </a:xfrm>
              <a:prstGeom prst="rect">
                <a:avLst/>
              </a:prstGeom>
            </p:spPr>
          </p:pic>
          <p:sp>
            <p:nvSpPr>
              <p:cNvPr id="71" name="Prostokąt: zaokrąglone rogi 70">
                <a:extLst>
                  <a:ext uri="{FF2B5EF4-FFF2-40B4-BE49-F238E27FC236}">
                    <a16:creationId xmlns:a16="http://schemas.microsoft.com/office/drawing/2014/main" id="{73F4FB1F-EF92-3CC0-8A86-01DD447D8E64}"/>
                  </a:ext>
                </a:extLst>
              </p:cNvPr>
              <p:cNvSpPr/>
              <p:nvPr/>
            </p:nvSpPr>
            <p:spPr>
              <a:xfrm>
                <a:off x="10313894" y="3370728"/>
                <a:ext cx="502021" cy="1613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2" name="Prostokąt: zaokrąglone rogi 71">
                <a:extLst>
                  <a:ext uri="{FF2B5EF4-FFF2-40B4-BE49-F238E27FC236}">
                    <a16:creationId xmlns:a16="http://schemas.microsoft.com/office/drawing/2014/main" id="{937D1EC5-5655-2CA3-F66E-DBB747553C60}"/>
                  </a:ext>
                </a:extLst>
              </p:cNvPr>
              <p:cNvSpPr/>
              <p:nvPr/>
            </p:nvSpPr>
            <p:spPr>
              <a:xfrm rot="20760000">
                <a:off x="10789579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3" name="Prostokąt: zaokrąglone rogi 72">
                <a:extLst>
                  <a:ext uri="{FF2B5EF4-FFF2-40B4-BE49-F238E27FC236}">
                    <a16:creationId xmlns:a16="http://schemas.microsoft.com/office/drawing/2014/main" id="{1B058888-5252-1E0F-1DCC-F54CD11051AA}"/>
                  </a:ext>
                </a:extLst>
              </p:cNvPr>
              <p:cNvSpPr/>
              <p:nvPr/>
            </p:nvSpPr>
            <p:spPr>
              <a:xfrm rot="960000">
                <a:off x="10278591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grpSp>
          <p:nvGrpSpPr>
            <p:cNvPr id="79" name="Grupa 78">
              <a:extLst>
                <a:ext uri="{FF2B5EF4-FFF2-40B4-BE49-F238E27FC236}">
                  <a16:creationId xmlns:a16="http://schemas.microsoft.com/office/drawing/2014/main" id="{3740359D-3EB4-AA69-F92D-0F921511745D}"/>
                </a:ext>
              </a:extLst>
            </p:cNvPr>
            <p:cNvGrpSpPr/>
            <p:nvPr/>
          </p:nvGrpSpPr>
          <p:grpSpPr>
            <a:xfrm rot="10800000">
              <a:off x="10287555" y="5423644"/>
              <a:ext cx="582705" cy="527890"/>
              <a:chOff x="10278591" y="3370728"/>
              <a:chExt cx="582705" cy="527890"/>
            </a:xfrm>
          </p:grpSpPr>
          <p:pic>
            <p:nvPicPr>
              <p:cNvPr id="80" name="Obraz 59">
                <a:extLst>
                  <a:ext uri="{FF2B5EF4-FFF2-40B4-BE49-F238E27FC236}">
                    <a16:creationId xmlns:a16="http://schemas.microsoft.com/office/drawing/2014/main" id="{60573880-4FAD-03F0-1FE8-CD1550229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4386" y="3606106"/>
                <a:ext cx="411006" cy="292512"/>
              </a:xfrm>
              <a:prstGeom prst="rect">
                <a:avLst/>
              </a:prstGeom>
            </p:spPr>
          </p:pic>
          <p:sp>
            <p:nvSpPr>
              <p:cNvPr id="81" name="Prostokąt: zaokrąglone rogi 80">
                <a:extLst>
                  <a:ext uri="{FF2B5EF4-FFF2-40B4-BE49-F238E27FC236}">
                    <a16:creationId xmlns:a16="http://schemas.microsoft.com/office/drawing/2014/main" id="{472D82BE-B971-B1B2-56E6-2A75814EACC0}"/>
                  </a:ext>
                </a:extLst>
              </p:cNvPr>
              <p:cNvSpPr/>
              <p:nvPr/>
            </p:nvSpPr>
            <p:spPr>
              <a:xfrm>
                <a:off x="10313894" y="3370728"/>
                <a:ext cx="502021" cy="1613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2" name="Prostokąt: zaokrąglone rogi 81">
                <a:extLst>
                  <a:ext uri="{FF2B5EF4-FFF2-40B4-BE49-F238E27FC236}">
                    <a16:creationId xmlns:a16="http://schemas.microsoft.com/office/drawing/2014/main" id="{CB3DF1BC-5C9C-BEF8-9FF8-9470A43AD0C4}"/>
                  </a:ext>
                </a:extLst>
              </p:cNvPr>
              <p:cNvSpPr/>
              <p:nvPr/>
            </p:nvSpPr>
            <p:spPr>
              <a:xfrm rot="20760000">
                <a:off x="10789579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3" name="Prostokąt: zaokrąglone rogi 82">
                <a:extLst>
                  <a:ext uri="{FF2B5EF4-FFF2-40B4-BE49-F238E27FC236}">
                    <a16:creationId xmlns:a16="http://schemas.microsoft.com/office/drawing/2014/main" id="{B8A42641-DB7A-DB5D-3252-A482B38E1696}"/>
                  </a:ext>
                </a:extLst>
              </p:cNvPr>
              <p:cNvSpPr/>
              <p:nvPr/>
            </p:nvSpPr>
            <p:spPr>
              <a:xfrm rot="960000">
                <a:off x="10278591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grpSp>
          <p:nvGrpSpPr>
            <p:cNvPr id="84" name="Grupa 83">
              <a:extLst>
                <a:ext uri="{FF2B5EF4-FFF2-40B4-BE49-F238E27FC236}">
                  <a16:creationId xmlns:a16="http://schemas.microsoft.com/office/drawing/2014/main" id="{F9D416C1-2816-2591-29F9-8B65C3E872C3}"/>
                </a:ext>
              </a:extLst>
            </p:cNvPr>
            <p:cNvGrpSpPr/>
            <p:nvPr/>
          </p:nvGrpSpPr>
          <p:grpSpPr>
            <a:xfrm rot="5400000">
              <a:off x="11282638" y="4374773"/>
              <a:ext cx="582705" cy="527890"/>
              <a:chOff x="10278591" y="3370728"/>
              <a:chExt cx="582705" cy="527890"/>
            </a:xfrm>
          </p:grpSpPr>
          <p:pic>
            <p:nvPicPr>
              <p:cNvPr id="85" name="Obraz 59">
                <a:extLst>
                  <a:ext uri="{FF2B5EF4-FFF2-40B4-BE49-F238E27FC236}">
                    <a16:creationId xmlns:a16="http://schemas.microsoft.com/office/drawing/2014/main" id="{117A6EB7-D66E-88DC-7DE7-DB89F48EB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4386" y="3606106"/>
                <a:ext cx="411006" cy="292512"/>
              </a:xfrm>
              <a:prstGeom prst="rect">
                <a:avLst/>
              </a:prstGeom>
            </p:spPr>
          </p:pic>
          <p:sp>
            <p:nvSpPr>
              <p:cNvPr id="86" name="Prostokąt: zaokrąglone rogi 85">
                <a:extLst>
                  <a:ext uri="{FF2B5EF4-FFF2-40B4-BE49-F238E27FC236}">
                    <a16:creationId xmlns:a16="http://schemas.microsoft.com/office/drawing/2014/main" id="{A49FD58F-7167-BF40-EC22-20F4FC222A21}"/>
                  </a:ext>
                </a:extLst>
              </p:cNvPr>
              <p:cNvSpPr/>
              <p:nvPr/>
            </p:nvSpPr>
            <p:spPr>
              <a:xfrm>
                <a:off x="10313894" y="3370728"/>
                <a:ext cx="502021" cy="1613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7" name="Prostokąt: zaokrąglone rogi 86">
                <a:extLst>
                  <a:ext uri="{FF2B5EF4-FFF2-40B4-BE49-F238E27FC236}">
                    <a16:creationId xmlns:a16="http://schemas.microsoft.com/office/drawing/2014/main" id="{4BCEA8C8-220F-173A-0FEC-A5933057D778}"/>
                  </a:ext>
                </a:extLst>
              </p:cNvPr>
              <p:cNvSpPr/>
              <p:nvPr/>
            </p:nvSpPr>
            <p:spPr>
              <a:xfrm rot="20760000">
                <a:off x="10789579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8" name="Prostokąt: zaokrąglone rogi 87">
                <a:extLst>
                  <a:ext uri="{FF2B5EF4-FFF2-40B4-BE49-F238E27FC236}">
                    <a16:creationId xmlns:a16="http://schemas.microsoft.com/office/drawing/2014/main" id="{6BC2FA8D-871B-52CD-A382-B5F579F6CF2A}"/>
                  </a:ext>
                </a:extLst>
              </p:cNvPr>
              <p:cNvSpPr/>
              <p:nvPr/>
            </p:nvSpPr>
            <p:spPr>
              <a:xfrm rot="960000">
                <a:off x="10278591" y="3607045"/>
                <a:ext cx="71717" cy="2510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1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90F0-0213-826F-7CC3-C1A9EB21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/>
              </a:rPr>
              <a:t>Potencjalne </a:t>
            </a:r>
            <a:r>
              <a:rPr lang="en-US" err="1">
                <a:latin typeface="Avenir Next LT Pro"/>
              </a:rPr>
              <a:t>rozwiązanie</a:t>
            </a:r>
            <a:r>
              <a:rPr lang="en-US">
                <a:latin typeface="Avenir Next LT Pro"/>
              </a:rPr>
              <a:t>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728B-86D7-8D79-4236-DC8B94C9C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549" y="2746521"/>
            <a:ext cx="4959112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err="1">
                <a:latin typeface="Avenir Next LT Pro"/>
              </a:rPr>
              <a:t>Zalety</a:t>
            </a:r>
            <a:r>
              <a:rPr lang="en-US">
                <a:latin typeface="Avenir Next LT Pro"/>
              </a:rPr>
              <a:t>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err="1">
                <a:latin typeface="Avenir Next LT Pro"/>
              </a:rPr>
              <a:t>Łatwość</a:t>
            </a:r>
            <a:r>
              <a:rPr lang="en-US">
                <a:latin typeface="Avenir Next LT Pro"/>
              </a:rPr>
              <a:t> </a:t>
            </a:r>
            <a:r>
              <a:rPr lang="en-US" err="1">
                <a:latin typeface="Avenir Next LT Pro"/>
              </a:rPr>
              <a:t>tworzenia</a:t>
            </a:r>
            <a:endParaRPr lang="en-US">
              <a:latin typeface="Avenir Next LT Pro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err="1">
                <a:latin typeface="Avenir Next LT Pro"/>
              </a:rPr>
              <a:t>Multiplatformowość</a:t>
            </a:r>
            <a:endParaRPr lang="en-US">
              <a:latin typeface="Avenir Next LT Pro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err="1">
                <a:latin typeface="Avenir Next LT Pro"/>
              </a:rPr>
              <a:t>Szybkość</a:t>
            </a:r>
            <a:endParaRPr lang="en-US">
              <a:latin typeface="Avenir Next L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D3942-2D1D-704A-71F1-92AD1F5F285C}"/>
              </a:ext>
            </a:extLst>
          </p:cNvPr>
          <p:cNvSpPr txBox="1"/>
          <p:nvPr/>
        </p:nvSpPr>
        <p:spPr>
          <a:xfrm>
            <a:off x="6900786" y="1200048"/>
            <a:ext cx="34473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latin typeface="Avenir Next LT Pro"/>
              </a:rPr>
              <a:t>Flutter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01A813-BEF9-0D78-FE52-F231480EFA23}"/>
              </a:ext>
            </a:extLst>
          </p:cNvPr>
          <p:cNvSpPr txBox="1">
            <a:spLocks/>
          </p:cNvSpPr>
          <p:nvPr/>
        </p:nvSpPr>
        <p:spPr>
          <a:xfrm>
            <a:off x="6181701" y="2748038"/>
            <a:ext cx="4959112" cy="3567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latin typeface="Avenir Next LT Pro"/>
              </a:rPr>
              <a:t>Wady</a:t>
            </a:r>
            <a:r>
              <a:rPr lang="en-US">
                <a:latin typeface="Avenir Next LT Pro"/>
              </a:rPr>
              <a:t>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Avenir Next LT Pro"/>
              </a:rPr>
              <a:t>Potrzeba </a:t>
            </a:r>
            <a:r>
              <a:rPr lang="en-US" err="1">
                <a:latin typeface="Avenir Next LT Pro"/>
              </a:rPr>
              <a:t>nauki</a:t>
            </a:r>
            <a:r>
              <a:rPr lang="en-US">
                <a:latin typeface="Avenir Next LT Pro"/>
              </a:rPr>
              <a:t> </a:t>
            </a:r>
            <a:r>
              <a:rPr lang="en-US" err="1">
                <a:latin typeface="Avenir Next LT Pro"/>
              </a:rPr>
              <a:t>języka</a:t>
            </a:r>
            <a:r>
              <a:rPr lang="en-US">
                <a:latin typeface="Avenir Next LT Pro"/>
              </a:rPr>
              <a:t> Dart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929AE1C-3C13-36BC-4EDA-0DF0C3DB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521" y="587828"/>
            <a:ext cx="1926772" cy="1926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741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DE5776-0BFA-2029-A351-199224508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47" b="-2"/>
          <a:stretch/>
        </p:blipFill>
        <p:spPr>
          <a:xfrm>
            <a:off x="1233838" y="644111"/>
            <a:ext cx="9760638" cy="52966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4ED451-EF1B-6E58-B69A-D7CE9F97F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1" r="-1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ytuł 47">
            <a:extLst>
              <a:ext uri="{FF2B5EF4-FFF2-40B4-BE49-F238E27FC236}">
                <a16:creationId xmlns:a16="http://schemas.microsoft.com/office/drawing/2014/main" id="{81353A06-080E-86EC-75A3-8DD31D54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pl-PL">
                <a:latin typeface="Avenir Next LT Pro"/>
              </a:rPr>
              <a:t>Podsumowanie</a:t>
            </a:r>
          </a:p>
        </p:txBody>
      </p:sp>
      <p:sp>
        <p:nvSpPr>
          <p:cNvPr id="49" name="Podtytuł 48">
            <a:extLst>
              <a:ext uri="{FF2B5EF4-FFF2-40B4-BE49-F238E27FC236}">
                <a16:creationId xmlns:a16="http://schemas.microsoft.com/office/drawing/2014/main" id="{4AEBD442-0656-A685-F359-479557A2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latin typeface="Avenir Next LT Pro"/>
              </a:rPr>
              <a:t>EAT UPP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646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BA37BD9-4757-4A00-A709-DD3A82EE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Tytuł 47">
            <a:extLst>
              <a:ext uri="{FF2B5EF4-FFF2-40B4-BE49-F238E27FC236}">
                <a16:creationId xmlns:a16="http://schemas.microsoft.com/office/drawing/2014/main" id="{81353A06-080E-86EC-75A3-8DD31D54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1896" cy="1360898"/>
          </a:xfrm>
        </p:spPr>
        <p:txBody>
          <a:bodyPr>
            <a:normAutofit/>
          </a:bodyPr>
          <a:lstStyle/>
          <a:p>
            <a:r>
              <a:rPr lang="pl-PL">
                <a:latin typeface="Avenir Next LT Pro"/>
              </a:rPr>
              <a:t>Q&amp;A</a:t>
            </a:r>
          </a:p>
        </p:txBody>
      </p:sp>
      <p:sp>
        <p:nvSpPr>
          <p:cNvPr id="49" name="Podtytuł 48">
            <a:extLst>
              <a:ext uri="{FF2B5EF4-FFF2-40B4-BE49-F238E27FC236}">
                <a16:creationId xmlns:a16="http://schemas.microsoft.com/office/drawing/2014/main" id="{4AEBD442-0656-A685-F359-479557A2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27625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latin typeface="Avenir Next LT Pro"/>
              </a:rPr>
              <a:t>Chętnie odpowiemy teraz na pytania</a:t>
            </a:r>
          </a:p>
          <a:p>
            <a:endParaRPr lang="pl-PL">
              <a:latin typeface="Walbaum Display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C696B8-0DAD-40AE-893C-46F77AAB2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2" descr="Pytania kontur">
            <a:extLst>
              <a:ext uri="{FF2B5EF4-FFF2-40B4-BE49-F238E27FC236}">
                <a16:creationId xmlns:a16="http://schemas.microsoft.com/office/drawing/2014/main" id="{D0B16FDA-03C4-55F4-3B24-D29F91EE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8676" y="2092569"/>
            <a:ext cx="2379784" cy="23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4030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RegattaVTI</vt:lpstr>
      <vt:lpstr>Projektowanie Interfejsu Użytkownika Projekt</vt:lpstr>
      <vt:lpstr>Członkowie zespołu</vt:lpstr>
      <vt:lpstr>Eat Upp</vt:lpstr>
      <vt:lpstr>Nazwa kodowa I co się pod nią Kryje - Rzrem</vt:lpstr>
      <vt:lpstr>Funkcje naszej aplikacji</vt:lpstr>
      <vt:lpstr>Potencjalne rozwiązanie: </vt:lpstr>
      <vt:lpstr>PowerPoint Presentation</vt:lpstr>
      <vt:lpstr>Podsumowanie</vt:lpstr>
      <vt:lpstr>Q&amp;A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2</cp:revision>
  <dcterms:created xsi:type="dcterms:W3CDTF">2023-04-17T14:38:58Z</dcterms:created>
  <dcterms:modified xsi:type="dcterms:W3CDTF">2023-04-25T13:17:51Z</dcterms:modified>
</cp:coreProperties>
</file>